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Caveat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.pinterest.com/pin/1548181160135239/" TargetMode="External"/><Relationship Id="rId3" Type="http://schemas.openxmlformats.org/officeDocument/2006/relationships/hyperlink" Target="https://www.youtube.com/watch?v=M9fuNWGrX4U" TargetMode="External"/><Relationship Id="rId4" Type="http://schemas.openxmlformats.org/officeDocument/2006/relationships/hyperlink" Target="https://www.gutenberg.org/files/1400/1400-h/1400-h.ht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nomecanada.ca/project/activating-genomics-to-accelerate-climate-smart-crop-delivery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fu.ca/sfunews/stories/2025/05/the-hidden-bias-driving-food-waste--why-healthy-foods-are-more-l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lrecipes.com/recipe/18256/buttery-cooked-carrots/" TargetMode="External"/><Relationship Id="rId3" Type="http://schemas.openxmlformats.org/officeDocument/2006/relationships/hyperlink" Target="https://research.wur.nl/en/projects/lwv23105-sideaid-ai-based-decision-support-for-side-stream-valori-2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mc.ncbi.nlm.nih.gov/articles/PMC11241329" TargetMode="External"/><Relationship Id="rId3" Type="http://schemas.openxmlformats.org/officeDocument/2006/relationships/hyperlink" Target="https://www.sciencedirect.com/science/article/pii/S0301479719308461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Trashed_vegetables_in_Luxembourg.jpe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eur-ws.org/Vol-3882/ifow-1.pdf" TargetMode="External"/><Relationship Id="rId3" Type="http://schemas.openxmlformats.org/officeDocument/2006/relationships/hyperlink" Target="https://www.researchgate.net/publication/395200276_Two_Ontological_Approaches_to_Food_Product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tats.un.org/sdgs/report/2025/extended-report/Extended-Report-2025_Goal-2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docs.unep.org/handle/20.500.11822/4523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https://ca.pinterest.com/pin/1548181160135239/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https://www.youtube.com/watch?v=M9fuNWGrX4U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https://www.gutenberg.org/files/1400/1400-h/1400-h.htm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6aa2dff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26aa2dff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26aa2dff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26aa2dff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https://genomecanada.ca/project/activating-genomics-to-accelerate-climate-smart-crop-delivery/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26aa2df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26aa2df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rgbClr val="954F72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https://www.sfu.ca/sfunews/stories/2025/05/the-hidden-bias-driving-food-waste--why-healthy-foods-are-more-l.htm</a:t>
            </a:r>
            <a:r>
              <a:rPr lang="en-GB"/>
              <a:t> - A “lay theory that healthy food expires more quickly”.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/>
              <a:t>“best-before” / “best if used by”, → “produced on” + “consume by” …</a:t>
            </a:r>
            <a:br>
              <a:rPr lang="en-GB"/>
            </a:br>
            <a:br>
              <a:rPr lang="en-GB"/>
            </a:br>
            <a:r>
              <a:rPr lang="en-GB"/>
              <a:t>Farm -&gt; Transport -&gt; Storage -&gt; Wholesale -&gt; Processing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26aa2dff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26aa2dff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26aa2dff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26aa2dff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https://www.allrecipes.com/recipe/18256/buttery-cooked-carrots/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LWV23105 SIDEAID - AI-based Decision Support for Side Stream Valorization (TS-02-216-017) - Wageningen University &amp; Research</a:t>
            </a:r>
            <a:r>
              <a:rPr lang="en-GB">
                <a:solidFill>
                  <a:schemeClr val="dk1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6aa2dff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26aa2dff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26aa2dffa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26aa2dffa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26aa2dff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26aa2dff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 “preceeded by” for all p - i - p hops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35ef8504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35ef8504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26aa2df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26aa2df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https://pmc.ncbi.nlm.nih.gov/articles/PMC11241329</a:t>
            </a:r>
            <a:r>
              <a:rPr lang="en-GB"/>
              <a:t>: Impact of Food Waste on Society, Specifically at Retail and Foodservice Levels in Developed and Developing Countries</a:t>
            </a:r>
            <a:endParaRPr b="1" sz="18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https://www.sciencedirect.com/science/article/pii/S0301479719308461</a:t>
            </a:r>
            <a:r>
              <a:rPr lang="en-GB"/>
              <a:t>: Development of a pragmatic framework to help food and drink manufacturers select the most sustainable food waste valorisation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(Food Alternative uses)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26aa2df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26aa2df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https://commons.wikimedia.org/wiki/File:Trashed_vegetables_in_Luxembourg.jpeg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305a3c0c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305a3c0c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FoodOn “food material”: “</a:t>
            </a:r>
            <a:r>
              <a:rPr lang="en-GB"/>
              <a:t>Any substance that can be consumed by an organism to satisfy nutritional or other health needs, or to provide a social or organoleptic food experience”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- From Toyoshima &amp; al. “What is food? An investigation into food realizables.”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https://ceur-ws.org/Vol-3882/ifow-1.pdf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Edibility : non-hazardous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Nutritiveness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Palatability (organoleptic)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psychoactive experience (non-nutritional physiological effect)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food social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Any community of agents defines an “appropriate food role”.  E.g. some eat pork; others don’t.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Also: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https://www.researchgate.net/publication/395200276_Two_Ontological_Approaches_to_Food_Products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usually we talk about </a:t>
            </a:r>
            <a:r>
              <a:rPr b="1" lang="en-GB">
                <a:solidFill>
                  <a:schemeClr val="dk1"/>
                </a:solidFill>
              </a:rPr>
              <a:t>food materials</a:t>
            </a:r>
            <a:r>
              <a:rPr lang="en-GB">
                <a:solidFill>
                  <a:schemeClr val="dk1"/>
                </a:solidFill>
              </a:rPr>
              <a:t> rather than </a:t>
            </a:r>
            <a:r>
              <a:rPr b="1" lang="en-GB">
                <a:solidFill>
                  <a:schemeClr val="dk1"/>
                </a:solidFill>
              </a:rPr>
              <a:t>food products</a:t>
            </a:r>
            <a:r>
              <a:rPr lang="en-GB">
                <a:solidFill>
                  <a:schemeClr val="dk1"/>
                </a:solidFill>
              </a:rPr>
              <a:t> since food products just add an intentional expectation (as evidenced by application of some material processing) to a material that can still be evaluated in terms of its food role.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305a3c0c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305a3c0c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305a3c0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305a3c0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26aa2dff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26aa2dff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https://unstats.un.org/sdgs/report/2025/extended-report/Extended-Report-2025_Goal-2.pdf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26aa2dff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26aa2dff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waste definition: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https://wedocs.unep.org/handle/20.500.11822/45230</a:t>
            </a:r>
            <a:br>
              <a:rPr lang="en-GB"/>
            </a:br>
            <a:br>
              <a:rPr lang="en-GB"/>
            </a:br>
            <a:r>
              <a:rPr lang="en-GB"/>
              <a:t>… Borghini et al. [2] state: “This distinction [between food loss and food waste] is typically drawn in terms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early stages (food loss) and final stages (food waste) of the food chain. But, what counts 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early or final is often underdetermined too. Should we regard a food with a short shelf life,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which goes unsold and hence expired in a supermarket, as a food loss (emphasizing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responsibility of the producers) or a food waste (focusing on the choices of the consumers)?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[2, p. 858]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305a3c0c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305a3c0c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26aa2dff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26aa2dff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hyperlink" Target="https://genomecanada.ca/project/activating-genomics-to-accelerate-climate-smart-crop-delivery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hyperlink" Target="https://research.wur.nl/en/projects/lwv23105-sideaid-ai-based-decision-support-for-side-stream-valori-2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hyperlink" Target="https://units-of-measurement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i.org/10.1038/s43016-025-01167-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ceur-ws.org/Vol-3882/ifow-1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unep.org/indicator-1231b" TargetMode="External"/><Relationship Id="rId4" Type="http://schemas.openxmlformats.org/officeDocument/2006/relationships/hyperlink" Target="https://www.fao.org/faostat/en/#data/SDGB" TargetMode="External"/><Relationship Id="rId5" Type="http://schemas.openxmlformats.org/officeDocument/2006/relationships/hyperlink" Target="https://unstats.un.org/sdgs/report/2025/extended-report/Extended-Report-2025_Goal-2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wedocs.unep.org/handle/20.500.11822/4523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92" y="3418500"/>
            <a:ext cx="2598708" cy="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403300"/>
            <a:ext cx="8520600" cy="13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/>
              <a:t>Great expectations about the production and consumption of food</a:t>
            </a:r>
            <a:endParaRPr sz="36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586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14">
                <a:solidFill>
                  <a:schemeClr val="dk1"/>
                </a:solidFill>
              </a:rPr>
              <a:t>A</a:t>
            </a:r>
            <a:r>
              <a:rPr lang="en-GB" sz="4014">
                <a:solidFill>
                  <a:schemeClr val="dk1"/>
                </a:solidFill>
              </a:rPr>
              <a:t> story of fields, hearths, and digital twins</a:t>
            </a:r>
            <a:endParaRPr sz="401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@ICBO 2025 Nov 14 workshop: Food, Waste and Sustainability: Synergizing Ontology Efforts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288" y="3714513"/>
            <a:ext cx="1661740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63" y="3714535"/>
            <a:ext cx="959485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588" y="3714538"/>
            <a:ext cx="1735600" cy="13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136463" y="2414288"/>
            <a:ext cx="33531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Damion Dooley</a:t>
            </a:r>
            <a:endParaRPr sz="2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u="none" cap="none" strike="noStrike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Ontology Develop</a:t>
            </a:r>
            <a:r>
              <a:rPr lang="en-GB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ment Lead</a:t>
            </a:r>
            <a:endParaRPr sz="1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en-GB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Centre for Infectious Disease Genomics and One Health, SFU</a:t>
            </a:r>
            <a:endParaRPr i="0" sz="2600" u="none" cap="none" strike="noStrike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606538" y="2379000"/>
            <a:ext cx="23010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Emma Griffiths</a:t>
            </a:r>
            <a:endParaRPr sz="15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Rhiannon Cameron</a:t>
            </a:r>
            <a:endParaRPr sz="15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Anoosha Sehar</a:t>
            </a:r>
            <a:endParaRPr sz="15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William Hsiao</a:t>
            </a:r>
            <a:b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1500">
                <a:solidFill>
                  <a:srgbClr val="1C3AA9"/>
                </a:solidFill>
                <a:latin typeface="Trebuchet MS"/>
                <a:ea typeface="Trebuchet MS"/>
                <a:cs typeface="Trebuchet MS"/>
                <a:sym typeface="Trebuchet MS"/>
              </a:rPr>
              <a:t>&amp; the FoodOn Crew!</a:t>
            </a:r>
            <a:endParaRPr sz="1500">
              <a:solidFill>
                <a:srgbClr val="1C3AA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72" y="2502440"/>
            <a:ext cx="198149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248" y="3937447"/>
            <a:ext cx="1981475" cy="5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736" y="3937462"/>
            <a:ext cx="1634650" cy="99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47" y="83736"/>
            <a:ext cx="7583025" cy="49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38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Plant life cycle model</a:t>
            </a:r>
            <a:endParaRPr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311700" y="1017725"/>
            <a:ext cx="25368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Looking at the metrics available to determine normal vs. abnormal plant growth.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01" y="63650"/>
            <a:ext cx="7619399" cy="49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ACTIVATE</a:t>
            </a:r>
            <a:r>
              <a:rPr lang="en-GB" sz="2120"/>
              <a:t> → plant life cycle</a:t>
            </a:r>
            <a:endParaRPr sz="2120"/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156900" y="969318"/>
            <a:ext cx="18267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333F48"/>
                </a:solidFill>
                <a:highlight>
                  <a:srgbClr val="FFFFFF"/>
                </a:highlight>
              </a:rPr>
              <a:t>ACTIVATE: </a:t>
            </a:r>
            <a:br>
              <a:rPr lang="en-GB" sz="1350">
                <a:solidFill>
                  <a:srgbClr val="333F48"/>
                </a:solidFill>
                <a:highlight>
                  <a:srgbClr val="FFFFFF"/>
                </a:highlight>
              </a:rPr>
            </a:br>
            <a:r>
              <a:rPr lang="en-GB" sz="1350">
                <a:solidFill>
                  <a:srgbClr val="333F48"/>
                </a:solidFill>
                <a:highlight>
                  <a:srgbClr val="FFFFFF"/>
                </a:highlight>
              </a:rPr>
              <a:t>“In the face of a changing climate, researchers will develop new resilient crop varieties that require less synthetic nitrogen and are more efficient at translating CO2 into grain yield.” (</a:t>
            </a:r>
            <a:r>
              <a:rPr lang="en-GB" sz="13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link</a:t>
            </a:r>
            <a:r>
              <a:rPr lang="en-GB" sz="1350">
                <a:solidFill>
                  <a:srgbClr val="333F48"/>
                </a:solidFill>
                <a:highlight>
                  <a:srgbClr val="FFFFFF"/>
                </a:highlight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28" y="71838"/>
            <a:ext cx="3757839" cy="49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150" y="43425"/>
            <a:ext cx="4249850" cy="408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supply chain</a:t>
            </a:r>
            <a:br>
              <a:rPr lang="en-GB"/>
            </a:br>
            <a:r>
              <a:rPr lang="en-GB"/>
              <a:t> - post harvest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397975"/>
            <a:ext cx="3103200" cy="27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Post-harvest food material can be stored, prepared (combined, separated, preserved, cooked, … ) and exchanged in many stages before arriving in a retail or household context.</a:t>
            </a:r>
            <a:br>
              <a:rPr lang="en-GB">
                <a:solidFill>
                  <a:schemeClr val="dk1"/>
                </a:solidFill>
              </a:rPr>
            </a:br>
            <a:r>
              <a:rPr lang="en-GB" sz="800">
                <a:solidFill>
                  <a:schemeClr val="dk1"/>
                </a:solidFill>
              </a:rPr>
              <a:t> 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 rot="-434589">
            <a:off x="71036" y="3402898"/>
            <a:ext cx="3735711" cy="13668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Waste or “sidestream” material may exist in both successful AND failed processes.</a:t>
            </a:r>
            <a:endParaRPr b="1" sz="25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 rot="259563">
            <a:off x="6523650" y="4085593"/>
            <a:ext cx="2776009" cy="1151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Technology or knowhow limits may block any process, leading to waste.</a:t>
            </a:r>
            <a:endParaRPr b="1" sz="26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73" y="1023877"/>
            <a:ext cx="7762626" cy="40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23" y="2262928"/>
            <a:ext cx="3782850" cy="184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653" y="2313064"/>
            <a:ext cx="4983689" cy="2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6">
            <a:alphaModFix/>
          </a:blip>
          <a:srcRect b="0" l="-1280" r="1279" t="0"/>
          <a:stretch/>
        </p:blipFill>
        <p:spPr>
          <a:xfrm>
            <a:off x="1115206" y="1023877"/>
            <a:ext cx="7817016" cy="40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51700"/>
            <a:ext cx="81273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FoodOn Recipe 2.0 process model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 rot="-135878">
            <a:off x="2002039" y="2059042"/>
            <a:ext cx="1586739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Ingredients</a:t>
            </a:r>
            <a:endParaRPr b="1" sz="25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 rot="218506">
            <a:off x="6744148" y="2329036"/>
            <a:ext cx="1360247" cy="393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Objective</a:t>
            </a:r>
            <a:endParaRPr b="1" sz="25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11700" y="1036875"/>
            <a:ext cx="3418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 OBO Foundry based process model that generalizes to other manufacturing and distribution activities.</a:t>
            </a:r>
            <a:endParaRPr sz="1800"/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85446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200" y="0"/>
            <a:ext cx="4560599" cy="53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39315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Buttered Boiled Carrots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83300" y="1152475"/>
            <a:ext cx="41907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recipe process model precision bridges both household recipe and scalable industrial formulation.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It e</a:t>
            </a:r>
            <a:r>
              <a:rPr lang="en-GB"/>
              <a:t>nables household recipes and industrial formulations to detail the usually implicit “</a:t>
            </a:r>
            <a:r>
              <a:rPr b="1" lang="en-GB"/>
              <a:t>cleanup</a:t>
            </a:r>
            <a:r>
              <a:rPr lang="en-GB"/>
              <a:t>” process, and to document “</a:t>
            </a:r>
            <a:r>
              <a:rPr b="1" lang="en-GB"/>
              <a:t>sidestream</a:t>
            </a:r>
            <a:r>
              <a:rPr lang="en-GB"/>
              <a:t>” food materials which might otherwise be wasted.</a:t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75" y="2571750"/>
            <a:ext cx="18978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" type="body"/>
          </p:nvPr>
        </p:nvSpPr>
        <p:spPr>
          <a:xfrm rot="-185392">
            <a:off x="337830" y="3796165"/>
            <a:ext cx="3879240" cy="110261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Caveat"/>
                <a:ea typeface="Caveat"/>
                <a:cs typeface="Caveat"/>
                <a:sym typeface="Caveat"/>
              </a:rPr>
              <a:t>Projects like </a:t>
            </a:r>
            <a:r>
              <a:rPr lang="en-GB" sz="20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SIDEAID</a:t>
            </a:r>
            <a:r>
              <a:rPr lang="en-GB" sz="2000">
                <a:latin typeface="Caveat"/>
                <a:ea typeface="Caveat"/>
                <a:cs typeface="Caveat"/>
                <a:sym typeface="Caveat"/>
              </a:rPr>
              <a:t> aim to provide a database of reusable sidestream food materials.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Boiled Carrots - ingredients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7393"/>
            <a:ext cx="6212798" cy="338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311700" y="1103800"/>
            <a:ext cx="816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Each ingredient is given an identifier relative to recipe (r1), and initial state (s1)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2735425" y="2788950"/>
            <a:ext cx="1083900" cy="326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7"/>
          <p:cNvCxnSpPr>
            <a:stCxn id="198" idx="0"/>
          </p:cNvCxnSpPr>
          <p:nvPr/>
        </p:nvCxnSpPr>
        <p:spPr>
          <a:xfrm rot="10800000">
            <a:off x="2484775" y="2099250"/>
            <a:ext cx="792600" cy="689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7"/>
          <p:cNvSpPr/>
          <p:nvPr/>
        </p:nvSpPr>
        <p:spPr>
          <a:xfrm>
            <a:off x="2613650" y="3644625"/>
            <a:ext cx="1205700" cy="326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7"/>
          <p:cNvCxnSpPr>
            <a:stCxn id="200" idx="1"/>
          </p:cNvCxnSpPr>
          <p:nvPr/>
        </p:nvCxnSpPr>
        <p:spPr>
          <a:xfrm rot="10800000">
            <a:off x="2189321" y="2085581"/>
            <a:ext cx="600900" cy="1606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7"/>
          <p:cNvSpPr/>
          <p:nvPr/>
        </p:nvSpPr>
        <p:spPr>
          <a:xfrm>
            <a:off x="2539933" y="1509129"/>
            <a:ext cx="1083900" cy="326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2674525" y="4500300"/>
            <a:ext cx="1205700" cy="326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7"/>
          <p:cNvCxnSpPr>
            <a:stCxn id="203" idx="2"/>
          </p:cNvCxnSpPr>
          <p:nvPr/>
        </p:nvCxnSpPr>
        <p:spPr>
          <a:xfrm rot="10800000">
            <a:off x="2065225" y="2127150"/>
            <a:ext cx="609300" cy="25362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524500" y="1515900"/>
            <a:ext cx="27054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An</a:t>
            </a:r>
            <a:r>
              <a:rPr lang="en-GB" sz="1600"/>
              <a:t> ingredient potentially has a </a:t>
            </a:r>
            <a:r>
              <a:rPr b="1" lang="en-GB" sz="1600"/>
              <a:t>mass</a:t>
            </a:r>
            <a:r>
              <a:rPr lang="en-GB" sz="1600"/>
              <a:t>, </a:t>
            </a:r>
            <a:r>
              <a:rPr b="1" lang="en-GB" sz="1600"/>
              <a:t>volume</a:t>
            </a:r>
            <a:r>
              <a:rPr lang="en-GB" sz="1600"/>
              <a:t>, and </a:t>
            </a:r>
            <a:r>
              <a:rPr b="1" lang="en-GB" sz="1600"/>
              <a:t>temperature</a:t>
            </a:r>
            <a:r>
              <a:rPr lang="en-GB" sz="1600"/>
              <a:t>.</a:t>
            </a:r>
            <a:br>
              <a:rPr lang="en-GB" sz="1600"/>
            </a:br>
            <a:br>
              <a:rPr lang="en-GB" sz="1600"/>
            </a:br>
            <a:r>
              <a:rPr lang="en-GB" sz="1600"/>
              <a:t>Measured in standardised </a:t>
            </a:r>
            <a:r>
              <a:rPr b="1" lang="en-GB" sz="1600"/>
              <a:t>UCUM </a:t>
            </a:r>
            <a:r>
              <a:rPr b="1" lang="en-GB" sz="1600" u="sng">
                <a:solidFill>
                  <a:schemeClr val="hlink"/>
                </a:solidFill>
                <a:hlinkClick r:id="rId4"/>
              </a:rPr>
              <a:t>units</a:t>
            </a:r>
            <a:r>
              <a:rPr lang="en-GB" sz="1600"/>
              <a:t>. L, kg, Cel, min</a:t>
            </a:r>
            <a:br>
              <a:rPr lang="en-GB" sz="1600"/>
            </a:br>
            <a:r>
              <a:rPr lang="en-GB" sz="1600"/>
              <a:t> </a:t>
            </a:r>
            <a:br>
              <a:rPr lang="en-GB" sz="1600"/>
            </a:br>
            <a:r>
              <a:rPr lang="en-GB" sz="1600"/>
              <a:t>Ingredient-to-ontology term in FoodOn, OBI, etc. is matched via </a:t>
            </a:r>
            <a:r>
              <a:rPr b="1" lang="en-GB" sz="1600"/>
              <a:t>type_of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00" y="109463"/>
            <a:ext cx="4449150" cy="492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41403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Buttered Boiled Carrots</a:t>
            </a:r>
            <a:br>
              <a:rPr lang="en-GB"/>
            </a:br>
            <a:r>
              <a:rPr lang="en-GB"/>
              <a:t> - instructions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311700" y="1452325"/>
            <a:ext cx="3772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AutoNum type="arabicPeriod"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Gather all ingredients.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AutoNum type="arabicPeriod"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Cook carrots in a large pot of boiling water until tender, about 8 to 10 minutes.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AutoNum type="arabicPeriod"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Strain carrots, leaving just enough of the cooking water to cover the bottom of the pan; set carrots aside.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AutoNum type="arabicPeriod"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Stir in brown sugar and butter; simmer and stir until butter melts.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AutoNum type="arabicPeriod"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Return carrots to the pot and toss to coat. Cover and let sit for a few minutes to allow flavors to mingle.</a:t>
            </a:r>
            <a:endParaRPr sz="22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33714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Boiled Carrots - steps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2500"/>
            <a:ext cx="8839204" cy="224432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/>
          <p:nvPr/>
        </p:nvSpPr>
        <p:spPr>
          <a:xfrm>
            <a:off x="5753825" y="3294925"/>
            <a:ext cx="1083900" cy="224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9"/>
          <p:cNvCxnSpPr>
            <a:stCxn id="221" idx="3"/>
          </p:cNvCxnSpPr>
          <p:nvPr/>
        </p:nvCxnSpPr>
        <p:spPr>
          <a:xfrm flipH="1">
            <a:off x="4883858" y="3486206"/>
            <a:ext cx="1028700" cy="171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9"/>
          <p:cNvSpPr/>
          <p:nvPr/>
        </p:nvSpPr>
        <p:spPr>
          <a:xfrm>
            <a:off x="5748002" y="3621025"/>
            <a:ext cx="1076700" cy="276300"/>
          </a:xfrm>
          <a:prstGeom prst="ellipse">
            <a:avLst/>
          </a:prstGeom>
          <a:noFill/>
          <a:ln cap="flat" cmpd="sng" w="283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825" lIns="90825" spcFirstLastPara="1" rIns="90825" wrap="square" tIns="90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</p:txBody>
      </p:sp>
      <p:cxnSp>
        <p:nvCxnSpPr>
          <p:cNvPr id="224" name="Google Shape;224;p29"/>
          <p:cNvCxnSpPr>
            <a:stCxn id="223" idx="3"/>
          </p:cNvCxnSpPr>
          <p:nvPr/>
        </p:nvCxnSpPr>
        <p:spPr>
          <a:xfrm flipH="1">
            <a:off x="4883881" y="3856862"/>
            <a:ext cx="1021800" cy="145500"/>
          </a:xfrm>
          <a:prstGeom prst="straightConnector1">
            <a:avLst/>
          </a:prstGeom>
          <a:noFill/>
          <a:ln cap="flat" cmpd="sng" w="283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9"/>
          <p:cNvSpPr/>
          <p:nvPr/>
        </p:nvSpPr>
        <p:spPr>
          <a:xfrm>
            <a:off x="6335252" y="4112077"/>
            <a:ext cx="1188300" cy="276300"/>
          </a:xfrm>
          <a:prstGeom prst="ellipse">
            <a:avLst/>
          </a:prstGeom>
          <a:noFill/>
          <a:ln cap="flat" cmpd="sng" w="283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825" lIns="90825" spcFirstLastPara="1" rIns="90825" wrap="square" tIns="90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</p:txBody>
      </p:sp>
      <p:cxnSp>
        <p:nvCxnSpPr>
          <p:cNvPr id="226" name="Google Shape;226;p29"/>
          <p:cNvCxnSpPr>
            <a:stCxn id="227" idx="3"/>
          </p:cNvCxnSpPr>
          <p:nvPr/>
        </p:nvCxnSpPr>
        <p:spPr>
          <a:xfrm flipH="1">
            <a:off x="4665448" y="4473148"/>
            <a:ext cx="1210200" cy="207900"/>
          </a:xfrm>
          <a:prstGeom prst="straightConnector1">
            <a:avLst/>
          </a:prstGeom>
          <a:noFill/>
          <a:ln cap="flat" cmpd="sng" w="283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52400" y="948625"/>
            <a:ext cx="71367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Handle process references to “mixture”: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in an “output”, it is converted into a new mixture instance with an ID that includes output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in an “input”, then by default the most recently created state “mixture” is searched for.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5701625" y="4326422"/>
            <a:ext cx="1188300" cy="171900"/>
          </a:xfrm>
          <a:prstGeom prst="ellipse">
            <a:avLst/>
          </a:prstGeom>
          <a:noFill/>
          <a:ln cap="flat" cmpd="sng" w="283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825" lIns="90825" spcFirstLastPara="1" rIns="90825" wrap="square" tIns="90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0" y="1562100"/>
            <a:ext cx="8887050" cy="329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OBI material processing hierarchy</a:t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food-waste definition should account for …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Reversibility:</a:t>
            </a:r>
            <a:r>
              <a:rPr lang="en-GB">
                <a:solidFill>
                  <a:srgbClr val="1B1B1B"/>
                </a:solidFill>
              </a:rPr>
              <a:t> items that may later be reclassified as non-waste.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Relationality:</a:t>
            </a:r>
            <a:r>
              <a:rPr lang="en-GB">
                <a:solidFill>
                  <a:srgbClr val="1B1B1B"/>
                </a:solidFill>
              </a:rPr>
              <a:t> specific relations that render any item food waste.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Possibility</a:t>
            </a:r>
            <a:r>
              <a:rPr lang="en-GB">
                <a:solidFill>
                  <a:srgbClr val="1B1B1B"/>
                </a:solidFill>
              </a:rPr>
              <a:t>: specific likelihood that each item has to become waste.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Vagueness</a:t>
            </a:r>
            <a:r>
              <a:rPr lang="en-GB">
                <a:solidFill>
                  <a:srgbClr val="1B1B1B"/>
                </a:solidFill>
              </a:rPr>
              <a:t>: items whose status as food waste is sometimes undetermined.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Value-sensitivity</a:t>
            </a:r>
            <a:r>
              <a:rPr lang="en-GB">
                <a:solidFill>
                  <a:srgbClr val="1B1B1B"/>
                </a:solidFill>
              </a:rPr>
              <a:t>: values involved in regarding something as food waste.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Agentivity</a:t>
            </a:r>
            <a:r>
              <a:rPr lang="en-GB">
                <a:solidFill>
                  <a:srgbClr val="1B1B1B"/>
                </a:solidFill>
              </a:rPr>
              <a:t>: different kinds of agents involved in the production of food waste. Those agents can be aware or unaware, identifiable or unidentifiable, human or non-human; 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Exceptionality</a:t>
            </a:r>
            <a:r>
              <a:rPr lang="en-GB">
                <a:solidFill>
                  <a:srgbClr val="1B1B1B"/>
                </a:solidFill>
              </a:rPr>
              <a:t>: exceptional cases in which the term takes on a different meaning and does not apply to commonly wasted items.</a:t>
            </a:r>
            <a:endParaRPr>
              <a:solidFill>
                <a:srgbClr val="1B1B1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Char char="●"/>
            </a:pPr>
            <a:r>
              <a:rPr b="1" lang="en-GB">
                <a:solidFill>
                  <a:srgbClr val="1B1B1B"/>
                </a:solidFill>
              </a:rPr>
              <a:t>Luck</a:t>
            </a:r>
            <a:r>
              <a:rPr lang="en-GB">
                <a:solidFill>
                  <a:srgbClr val="1B1B1B"/>
                </a:solidFill>
              </a:rPr>
              <a:t>: actors beyond human control that are not predictable and thus unavoidable</a:t>
            </a:r>
            <a:endParaRPr b="1">
              <a:solidFill>
                <a:srgbClr val="1B1B1B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98500" y="4431775"/>
            <a:ext cx="823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B1B1B"/>
                </a:solidFill>
              </a:rPr>
              <a:t>A. Borghini, N. Piras, Semantic and philosophical approaches for advancing the identification and measurement of food waste, Nature Food, 2025.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https://doi.org/10.1038/s43016-025-01167-2</a:t>
            </a:r>
            <a:r>
              <a:rPr lang="en-GB">
                <a:solidFill>
                  <a:srgbClr val="1B1B1B"/>
                </a:solidFill>
              </a:rPr>
              <a:t> 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50223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55293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Food role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Food waste role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UN </a:t>
            </a:r>
            <a:r>
              <a:rPr lang="en-GB" sz="2000"/>
              <a:t>Sustainable</a:t>
            </a:r>
            <a:r>
              <a:rPr lang="en-GB" sz="2000"/>
              <a:t> Development Goals </a:t>
            </a:r>
            <a:br>
              <a:rPr lang="en-GB" sz="2000"/>
            </a:br>
            <a:r>
              <a:rPr lang="en-GB" sz="2000"/>
              <a:t>→ food system waste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Pre-harvest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Harvest to retail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Retail to household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Process modelling and FoodOn Recipe 2.0</a:t>
            </a:r>
            <a:endParaRPr sz="2000"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700" y="2571750"/>
            <a:ext cx="2797275" cy="20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694" y="366786"/>
            <a:ext cx="2797275" cy="193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34" y="2204525"/>
            <a:ext cx="7972818" cy="2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role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094425"/>
            <a:ext cx="85206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appropriate food role</a:t>
            </a:r>
            <a:r>
              <a:rPr lang="en-GB"/>
              <a:t> =def. A role of a material entity of a type that is generally considered by some agent as appropriate for consumption by ingestion in order to fulfill nutritional needs or to provide organoleptic experiences.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280500" y="2204525"/>
            <a:ext cx="37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Toyoshima &amp; al. “What is food? An investigation into food realizables.” </a:t>
            </a:r>
            <a:r>
              <a:rPr lang="en-GB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https://ceur-ws.org/Vol-3882/ifow-1.pdf</a:t>
            </a:r>
            <a:r>
              <a:rPr lang="en-GB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5000" y="2279325"/>
            <a:ext cx="25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Food waste role</a:t>
            </a:r>
            <a:endParaRPr sz="242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657150" y="1169175"/>
            <a:ext cx="782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/>
              <a:t>duration question</a:t>
            </a:r>
            <a:r>
              <a:rPr b="1" baseline="30000" lang="en-GB"/>
              <a:t>1</a:t>
            </a:r>
            <a:r>
              <a:rPr lang="en-GB"/>
              <a:t>: “when it is that the predicate-schema ‘</a:t>
            </a:r>
            <a:r>
              <a:rPr b="1" lang="en-GB"/>
              <a:t>Is an X -Food</a:t>
            </a:r>
            <a:r>
              <a:rPr lang="en-GB"/>
              <a:t>,’ where ‘X -Food’ stands for a certain type of food (e.g., Champagne, yoghurt) ceases to apply to an entity?”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a material has at some point a </a:t>
            </a:r>
            <a:r>
              <a:rPr b="1" lang="en-GB"/>
              <a:t>food role</a:t>
            </a:r>
            <a:r>
              <a:rPr lang="en-GB"/>
              <a:t>, then thereafter it might take on a </a:t>
            </a:r>
            <a:r>
              <a:rPr b="1" lang="en-GB"/>
              <a:t>food waste role</a:t>
            </a:r>
            <a:r>
              <a:rPr b="1" baseline="30000" lang="en-GB"/>
              <a:t>2</a:t>
            </a:r>
            <a:r>
              <a:rPr lang="en-GB"/>
              <a:t>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Food becomes food loss/waste the moment it can no longer possibly fulfill its intended purpose - to play a food role.  This depends on:</a:t>
            </a:r>
            <a:endParaRPr/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material’s intrinsic disposition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extrinsic entity properties - the distribution system; other environmental conditions, or disposition of consumer</a:t>
            </a:r>
            <a:endParaRPr sz="17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11700" y="4384825"/>
            <a:ext cx="831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GB" sz="1300"/>
              <a:t>1</a:t>
            </a:r>
            <a:r>
              <a:rPr lang="en-GB" sz="1300"/>
              <a:t>A. Borghini, N. Piras, Food identity and the passage of time, Applied Ontology, 17(4), 443-463, 2022.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baseline="30000" lang="en-GB" sz="1300"/>
              <a:t>2</a:t>
            </a:r>
            <a:r>
              <a:rPr lang="en-GB" sz="1300"/>
              <a:t>Toyoshima et al. Representing food waste in ontologies: A role-based account. JOWO 2025 CEUR Workshop Proceedings  (forthcoming).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waste ro</a:t>
            </a:r>
            <a:r>
              <a:rPr lang="en-GB"/>
              <a:t>le</a:t>
            </a:r>
            <a:r>
              <a:rPr lang="en-GB"/>
              <a:t> - </a:t>
            </a:r>
            <a:r>
              <a:rPr lang="en-GB" sz="2420"/>
              <a:t>a production or consumption perspective?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7699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/>
              <a:t>food waste role:</a:t>
            </a:r>
            <a:r>
              <a:rPr lang="en-GB"/>
              <a:t> SubClassOf [realized_in not (realizes some </a:t>
            </a:r>
            <a:r>
              <a:rPr b="1" lang="en-GB"/>
              <a:t>appropriate food role</a:t>
            </a:r>
            <a:r>
              <a:rPr lang="en-GB"/>
              <a:t>)]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/>
              <a:t>consumption product role</a:t>
            </a:r>
            <a:r>
              <a:rPr lang="en-GB"/>
              <a:t>: “A role to be realized in a planned process in which the bearer is consumed.”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/>
              <a:t>food waste role:</a:t>
            </a:r>
            <a:r>
              <a:rPr lang="en-GB"/>
              <a:t> SubClassOf [realized_in not (realizes some </a:t>
            </a:r>
            <a:r>
              <a:rPr b="1" lang="en-GB"/>
              <a:t>consumption product role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Points of failure: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Failure of food material to be the adequate </a:t>
            </a:r>
            <a:r>
              <a:rPr b="1" lang="en-GB"/>
              <a:t>subject</a:t>
            </a:r>
            <a:r>
              <a:rPr lang="en-GB"/>
              <a:t> of the food role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e.g. sparse, stunted or bad apples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Failure of </a:t>
            </a:r>
            <a:r>
              <a:rPr b="1" lang="en-GB"/>
              <a:t>extrinsic processes</a:t>
            </a:r>
            <a:r>
              <a:rPr lang="en-GB"/>
              <a:t> to store, preserve, access or transform food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e.g. no grain storage, too expensive, too far, toxic, no harvester, dryer, oven, or can opener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Failure of </a:t>
            </a:r>
            <a:r>
              <a:rPr b="1" lang="en-GB"/>
              <a:t>extrinsic organism</a:t>
            </a:r>
            <a:r>
              <a:rPr lang="en-GB"/>
              <a:t> to consume food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E.g. requires liquid feeding, unpalatable, allergic reaction</a:t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UN Sustainable Development Goals - food supply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21525" y="1484850"/>
            <a:ext cx="2810700" cy="335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Target 12:3: H</a:t>
            </a:r>
            <a:r>
              <a:rPr b="1" lang="en-GB" sz="1600">
                <a:solidFill>
                  <a:schemeClr val="dk1"/>
                </a:solidFill>
              </a:rPr>
              <a:t>alve per capita global food waste at the retail and consumer levels</a:t>
            </a:r>
            <a:br>
              <a:rPr lang="en-GB" sz="1600">
                <a:solidFill>
                  <a:schemeClr val="dk1"/>
                </a:solidFill>
              </a:rPr>
            </a:br>
            <a:endParaRPr b="1" sz="105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8F9FA"/>
                </a:highlight>
              </a:rPr>
              <a:t>Indicator 12.3.1b: </a:t>
            </a:r>
            <a:r>
              <a:rPr b="1" lang="en-GB" sz="1200" u="sng">
                <a:solidFill>
                  <a:schemeClr val="hlink"/>
                </a:solidFill>
                <a:highlight>
                  <a:srgbClr val="F8F9FA"/>
                </a:highlight>
                <a:hlinkClick r:id="rId3"/>
              </a:rPr>
              <a:t>Food waste index</a:t>
            </a:r>
            <a:r>
              <a:rPr b="1" lang="en-GB" sz="1200">
                <a:solidFill>
                  <a:schemeClr val="dk1"/>
                </a:solidFill>
                <a:highlight>
                  <a:srgbClr val="F8F9FA"/>
                </a:highlight>
              </a:rPr>
              <a:t> (UNEP)</a:t>
            </a:r>
            <a:endParaRPr b="1" sz="12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8F9FA"/>
                </a:highlight>
              </a:rPr>
              <a:t>The Food Waste Index tracks the global and national generation of food and inedible parts wasted at the retail and consumer (household and food service) levels. </a:t>
            </a:r>
            <a:endParaRPr sz="1200"/>
          </a:p>
        </p:txBody>
      </p:sp>
      <p:sp>
        <p:nvSpPr>
          <p:cNvPr id="105" name="Google Shape;105;p18"/>
          <p:cNvSpPr txBox="1"/>
          <p:nvPr/>
        </p:nvSpPr>
        <p:spPr>
          <a:xfrm>
            <a:off x="3036275" y="977325"/>
            <a:ext cx="58761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20">
                <a:solidFill>
                  <a:schemeClr val="dk1"/>
                </a:solidFill>
              </a:rPr>
              <a:t>#</a:t>
            </a:r>
            <a:r>
              <a:rPr lang="en-GB" sz="1820">
                <a:solidFill>
                  <a:schemeClr val="dk1"/>
                </a:solidFill>
              </a:rPr>
              <a:t>12: Sustainable consumption and production patterns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207300" y="1484925"/>
            <a:ext cx="2729400" cy="357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50">
                <a:solidFill>
                  <a:schemeClr val="dk1"/>
                </a:solidFill>
              </a:rPr>
              <a:t>Target 12.3: R</a:t>
            </a:r>
            <a:r>
              <a:rPr b="1" lang="en-GB" sz="2050">
                <a:solidFill>
                  <a:schemeClr val="dk1"/>
                </a:solidFill>
              </a:rPr>
              <a:t>educe food losses along production and supply chains, including post-harvest losses</a:t>
            </a:r>
            <a:br>
              <a:rPr lang="en-GB" sz="1600">
                <a:solidFill>
                  <a:schemeClr val="dk1"/>
                </a:solidFill>
              </a:rPr>
            </a:br>
            <a:br>
              <a:rPr b="1" lang="en-GB" sz="1250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b="1" lang="en-GB" sz="1400">
                <a:solidFill>
                  <a:schemeClr val="dk1"/>
                </a:solidFill>
                <a:highlight>
                  <a:srgbClr val="F8F9FA"/>
                </a:highlight>
              </a:rPr>
              <a:t>I</a:t>
            </a:r>
            <a:r>
              <a:rPr b="1" lang="en-GB" sz="1500">
                <a:solidFill>
                  <a:schemeClr val="dk1"/>
                </a:solidFill>
                <a:highlight>
                  <a:srgbClr val="F8F9FA"/>
                </a:highlight>
              </a:rPr>
              <a:t>ndicator 12.3.1a: </a:t>
            </a:r>
            <a:r>
              <a:rPr b="1" lang="en-GB" sz="1500" u="sng">
                <a:solidFill>
                  <a:schemeClr val="hlink"/>
                </a:solidFill>
                <a:highlight>
                  <a:srgbClr val="F8F9FA"/>
                </a:highlight>
                <a:hlinkClick r:id="rId4"/>
              </a:rPr>
              <a:t>Food loss index</a:t>
            </a:r>
            <a:r>
              <a:rPr b="1" lang="en-GB" sz="1500">
                <a:solidFill>
                  <a:schemeClr val="dk1"/>
                </a:solidFill>
                <a:highlight>
                  <a:srgbClr val="F8F9FA"/>
                </a:highlight>
              </a:rPr>
              <a:t> (FAO) </a:t>
            </a:r>
            <a:endParaRPr b="1" sz="15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8F9FA"/>
                </a:highlight>
              </a:rPr>
              <a:t>The crop and livestock human-edible commodity quantities that, directly or indirectly, </a:t>
            </a:r>
            <a:r>
              <a:rPr b="1" lang="en-GB" sz="1500">
                <a:solidFill>
                  <a:schemeClr val="dk1"/>
                </a:solidFill>
                <a:highlight>
                  <a:srgbClr val="F8F9FA"/>
                </a:highlight>
              </a:rPr>
              <a:t>completely exit the post-harvest/slaughter production/supply chain</a:t>
            </a:r>
            <a:r>
              <a:rPr lang="en-GB" sz="1500">
                <a:solidFill>
                  <a:schemeClr val="dk1"/>
                </a:solidFill>
                <a:highlight>
                  <a:srgbClr val="F8F9FA"/>
                </a:highlight>
              </a:rPr>
              <a:t> (I.e. no  other utilization such as animal feed, glue etc), up to and </a:t>
            </a:r>
            <a:r>
              <a:rPr b="1" lang="en-GB" sz="1500">
                <a:solidFill>
                  <a:schemeClr val="dk1"/>
                </a:solidFill>
                <a:highlight>
                  <a:srgbClr val="F8F9FA"/>
                </a:highlight>
              </a:rPr>
              <a:t>excluding the retail level</a:t>
            </a:r>
            <a:r>
              <a:rPr lang="en-GB" sz="1500">
                <a:solidFill>
                  <a:schemeClr val="dk1"/>
                </a:solidFill>
                <a:highlight>
                  <a:srgbClr val="F8F9FA"/>
                </a:highlight>
              </a:rPr>
              <a:t>.</a:t>
            </a:r>
            <a:endParaRPr sz="1500"/>
          </a:p>
        </p:txBody>
      </p:sp>
      <p:sp>
        <p:nvSpPr>
          <p:cNvPr id="107" name="Google Shape;107;p18"/>
          <p:cNvSpPr txBox="1"/>
          <p:nvPr/>
        </p:nvSpPr>
        <p:spPr>
          <a:xfrm>
            <a:off x="440525" y="1017725"/>
            <a:ext cx="28107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#2: Zero Hunger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Target 2.4: Ensure sustainable food production systems and implement resilient agricultural practices</a:t>
            </a:r>
            <a:r>
              <a:rPr lang="en-GB"/>
              <a:t> [...] that strengthen capacity for adaptation to climate change, extreme weather, drought, flooding and other disasters […]”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/>
              <a:t>I</a:t>
            </a:r>
            <a:r>
              <a:rPr b="1" lang="en-GB" sz="1200"/>
              <a:t>ndicator 2.4.1 </a:t>
            </a:r>
            <a:r>
              <a:rPr b="1" lang="en-GB" sz="1200" u="sng">
                <a:solidFill>
                  <a:schemeClr val="hlink"/>
                </a:solidFill>
                <a:hlinkClick r:id="rId5"/>
              </a:rPr>
              <a:t>Proportion of agricultural area under productive and sustainable agriculture .</a:t>
            </a:r>
            <a:r>
              <a:rPr b="1" lang="en-GB" sz="1200"/>
              <a:t>(FAO) </a:t>
            </a:r>
            <a:endParaRPr b="1" sz="1200">
              <a:solidFill>
                <a:srgbClr val="4D4D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Food supply chain - production, post-harvest and retail segments</a:t>
            </a:r>
            <a:endParaRPr sz="2220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6023275" y="2687425"/>
            <a:ext cx="3196200" cy="224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  <a:highlight>
                  <a:srgbClr val="F8F9FA"/>
                </a:highlight>
              </a:rPr>
              <a:t>Commodities (food loss only)</a:t>
            </a:r>
            <a:endParaRPr b="1" sz="16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  <a:t>1. Cereals &amp; Pulses</a:t>
            </a:r>
            <a:b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  <a:t>2. Fruits &amp; Vegetables</a:t>
            </a:r>
            <a:b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  <a:t>3. Roots &amp; Tubers and Oil-Bearing crops</a:t>
            </a:r>
            <a:b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  <a:t>4. Animal Products</a:t>
            </a:r>
            <a:b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8F9FA"/>
                </a:highlight>
              </a:rPr>
              <a:t>5. Fish and Fish Products </a:t>
            </a:r>
            <a:endParaRPr sz="25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0" y="1192825"/>
            <a:ext cx="5711574" cy="32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6023275" y="1192825"/>
            <a:ext cx="30678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“Food waste” is defined as food and the associated inedible parts removed from the human food supply chain by retailers, food services and consumers.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150" y="3214025"/>
            <a:ext cx="1776000" cy="14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17250" y="4309225"/>
            <a:ext cx="518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Source: 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https://wedocs.unep.org/handle/20.500.11822/45230</a:t>
            </a:r>
            <a:r>
              <a:rPr lang="en-GB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731" y="1017725"/>
            <a:ext cx="3766419" cy="26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ENVO Waste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3766682" y="1017725"/>
            <a:ext cx="39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</a:rPr>
              <a:t>A role that is realized in some process wherein the bearer is discarded or not utilized further.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4026145" y="1917238"/>
            <a:ext cx="452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8F9FA"/>
                </a:highlight>
              </a:rPr>
              <a:t>A material which is not the desired output of a process and which is typically the input of a process which removes it from its producer (e.g. a disposal process).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5094150" y="2854025"/>
            <a:ext cx="31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8F9FA"/>
                </a:highlight>
              </a:rPr>
              <a:t>A waste material which is primarily composed of uneaten food and removed from the food supply chain.</a:t>
            </a:r>
            <a:endParaRPr sz="1600"/>
          </a:p>
        </p:txBody>
      </p:sp>
      <p:sp>
        <p:nvSpPr>
          <p:cNvPr id="130" name="Google Shape;130;p20"/>
          <p:cNvSpPr txBox="1"/>
          <p:nvPr/>
        </p:nvSpPr>
        <p:spPr>
          <a:xfrm>
            <a:off x="1571625" y="3648050"/>
            <a:ext cx="393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92929"/>
                </a:solidFill>
                <a:highlight>
                  <a:srgbClr val="F8F9FA"/>
                </a:highlight>
              </a:rPr>
              <a:t>Agricultural waste is </a:t>
            </a:r>
            <a:r>
              <a:rPr b="1" lang="en-GB">
                <a:solidFill>
                  <a:srgbClr val="292929"/>
                </a:solidFill>
                <a:highlight>
                  <a:srgbClr val="F8F9FA"/>
                </a:highlight>
              </a:rPr>
              <a:t>waste produced as a result of various agricultural operations.</a:t>
            </a:r>
            <a:r>
              <a:rPr lang="en-GB">
                <a:solidFill>
                  <a:srgbClr val="292929"/>
                </a:solidFill>
                <a:highlight>
                  <a:srgbClr val="F8F9FA"/>
                </a:highlight>
              </a:rPr>
              <a:t> </a:t>
            </a:r>
            <a:br>
              <a:rPr lang="en-GB">
                <a:solidFill>
                  <a:srgbClr val="292929"/>
                </a:solidFill>
                <a:highlight>
                  <a:srgbClr val="F8F9FA"/>
                </a:highlight>
              </a:rPr>
            </a:br>
            <a:r>
              <a:rPr lang="en-GB" sz="1100">
                <a:solidFill>
                  <a:srgbClr val="292929"/>
                </a:solidFill>
                <a:highlight>
                  <a:srgbClr val="F8F9FA"/>
                </a:highlight>
              </a:rPr>
              <a:t>It includes manure and other wastes from farms, poultry houses and slaughterhouses; harvest waste; fertilizer </a:t>
            </a:r>
            <a:r>
              <a:rPr lang="en-GB" sz="1100">
                <a:solidFill>
                  <a:srgbClr val="292929"/>
                </a:solidFill>
                <a:highlight>
                  <a:srgbClr val="F8F9FA"/>
                </a:highlight>
              </a:rPr>
              <a:t>runoff</a:t>
            </a:r>
            <a:r>
              <a:rPr lang="en-GB" sz="1100">
                <a:solidFill>
                  <a:srgbClr val="292929"/>
                </a:solidFill>
                <a:highlight>
                  <a:srgbClr val="F8F9FA"/>
                </a:highlight>
              </a:rPr>
              <a:t> from fields; pesticides that enter into water, air or soils; and salt and silt drained from fields.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950" y="1152475"/>
            <a:ext cx="31841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supply chain - p</a:t>
            </a:r>
            <a:r>
              <a:rPr lang="en-GB"/>
              <a:t>re-harvest expectation vs. reality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475"/>
            <a:ext cx="24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role of </a:t>
            </a:r>
            <a:r>
              <a:rPr lang="en-GB"/>
              <a:t>crop yield or animal growth / health is influenced by</a:t>
            </a:r>
            <a:r>
              <a:rPr lang="en-GB"/>
              <a:t> weather (water, hail, storm, heatwave, drought), soil quality, cultivation and animal rearing techniques, and the more general weather patterns induced by climate change.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146" y="1778060"/>
            <a:ext cx="3749450" cy="30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" type="body"/>
          </p:nvPr>
        </p:nvSpPr>
        <p:spPr>
          <a:xfrm rot="202006">
            <a:off x="5658710" y="965660"/>
            <a:ext cx="3340866" cy="8300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i="1" lang="en-GB" sz="1895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Should we have a term dedicated to the failed expectation of</a:t>
            </a:r>
            <a:r>
              <a:rPr b="1" i="1" lang="en-GB" sz="1895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 agricultural production </a:t>
            </a:r>
            <a:r>
              <a:rPr b="1" i="1" lang="en-GB" sz="1895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~= food loss?</a:t>
            </a:r>
            <a:endParaRPr b="1" i="1" sz="1895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